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317" r:id="rId4"/>
    <p:sldId id="259" r:id="rId5"/>
    <p:sldId id="257" r:id="rId6"/>
    <p:sldId id="262" r:id="rId7"/>
    <p:sldId id="263" r:id="rId8"/>
    <p:sldId id="395" r:id="rId9"/>
    <p:sldId id="553" r:id="rId10"/>
    <p:sldId id="260" r:id="rId11"/>
    <p:sldId id="318" r:id="rId12"/>
    <p:sldId id="261" r:id="rId13"/>
    <p:sldId id="265" r:id="rId14"/>
    <p:sldId id="321" r:id="rId15"/>
    <p:sldId id="319" r:id="rId16"/>
    <p:sldId id="320" r:id="rId17"/>
    <p:sldId id="322" r:id="rId18"/>
    <p:sldId id="275" r:id="rId19"/>
    <p:sldId id="33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85B"/>
    <a:srgbClr val="EF8D4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2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19T02:07:50.440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0T10:53:17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91A0E-918F-463D-9B1F-12C4075A5728}" type="datetimeFigureOut">
              <a:rPr lang="en-MY" smtClean="0"/>
              <a:t>17/10/2022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D7DCF-6974-4FFC-8FBE-E0B8A486C59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79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FD58-2E46-48D0-B028-5A71B953C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94584-C889-4244-9EAE-48E63BC1B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1AD5D-D6DC-472E-84A1-65B20E5D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30BB-3B07-4A24-A29C-52C28A644696}" type="datetime1">
              <a:rPr lang="en-MY" smtClean="0"/>
              <a:t>17/10/2022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76AC-21F6-4491-B551-A9457DF3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AD212-8D95-47EC-A473-8F0C50A4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8130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6046-F470-4569-9483-F0F295B8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2F020-FA61-4D15-9579-9EC6A841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3C05F-6B31-487A-BC70-17977D61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F14DB-F4D9-4E46-83F3-7381AC7B6703}" type="datetime1">
              <a:rPr lang="en-MY" smtClean="0"/>
              <a:t>17/10/2022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1AD0C-3EBB-4415-B49D-DFF55868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19677-B9E5-4BEB-93E7-1520701D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703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59D20-92A7-4BB0-A7DF-3FE7E4E23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4D225-AFA0-48BE-AA96-7236D1CE4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FA21-6F7D-41E3-BB5F-5D8720AB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C31D4-A7A9-4DA9-937C-EB40E62370CD}" type="datetime1">
              <a:rPr lang="en-MY" smtClean="0"/>
              <a:t>17/10/2022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973F1-AC42-4B5C-AE02-99EAB2F2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30272-6362-4937-966E-F33CDB7C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816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6101-A461-4290-BCF1-CBA896A1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46C7-CE35-4B69-A832-862BE549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30B0F-E311-4D11-BE23-96B764C5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39295-287F-4985-8837-A9466E977441}" type="datetime1">
              <a:rPr lang="en-MY" smtClean="0"/>
              <a:t>17/10/2022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AA97A-0715-4936-9545-05EC0579C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56C0E-F92A-4310-9C73-DF51A62B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3820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A96C-FBC4-4B27-87BF-6C5D5AE8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CBAD8-05E2-4373-9232-A07B409D6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89920-6DB8-4534-9286-D7FB32E8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D18B5-73E8-4F8F-9544-18C5211E560E}" type="datetime1">
              <a:rPr lang="en-MY" smtClean="0"/>
              <a:t>17/10/2022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017A2-0889-4980-957C-BC9B778E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5ED3B-F5D4-4119-957B-1F0D910B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270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9F8C-DA62-46C9-BBC3-D77E4BDB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23329-7424-49C1-8BF3-A4F369E06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D1081-D42C-486E-8408-3FBD66139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48A1D-C3A3-47AE-B13D-5CE5BD09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5058-98A5-4852-AA50-3E660B656AF8}" type="datetime1">
              <a:rPr lang="en-MY" smtClean="0"/>
              <a:t>17/10/2022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4234A-E3A5-4548-95D1-140D0A6A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FF9C7-E27F-4A30-8891-34A94DB1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552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21C6-4671-46FA-8861-A134DC15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52593-D860-4F85-A512-3894027D8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3BE03-5E7A-4F9D-912E-736118131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69545-4596-4D95-AA18-3416D11C1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D8F1D-A059-4C99-B5E8-ABA90B200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E4D83-41AC-4D24-A754-301E6209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99A8-99C8-4692-AE30-7B9530A8894D}" type="datetime1">
              <a:rPr lang="en-MY" smtClean="0"/>
              <a:t>17/10/2022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5D6B3-D790-4F25-8FB1-CDF2DC01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8F27A-1A5B-4038-801C-2154B6A4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3150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0DED-2744-4B92-BAA2-585BFE35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D62CF-929E-4D23-91C4-AC7E3A57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8AB34-0127-42A3-B85B-BAC4C97A20A6}" type="datetime1">
              <a:rPr lang="en-MY" smtClean="0"/>
              <a:t>17/10/2022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23BCC-8A96-412A-8FCA-AFBF8C50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6677C-93FB-429F-B400-D68F03EB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068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1C7F6-26D4-4F68-B9C0-0B2BFDAE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7F9-7CCE-45E2-AE05-1F59C82624D1}" type="datetime1">
              <a:rPr lang="en-MY" smtClean="0"/>
              <a:t>17/10/2022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ADA19-F488-48BD-8ABE-533CB493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2C3D6-0A33-4330-B011-D0A32285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507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8FD7-0D57-40CA-9CE6-CD54CCB5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0062-1E8B-4E22-8FA3-C749FC57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873BB-053C-472F-AF42-206A51961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C3621-A49D-458F-AF2A-98097845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5CDF-C8F9-4B7F-B7B0-A57466217FB6}" type="datetime1">
              <a:rPr lang="en-MY" smtClean="0"/>
              <a:t>17/10/2022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D085-F94A-48A9-9145-1D4E4837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FB00E-1CA8-495B-B3AD-84DCE3FA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2301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1023-A95A-42D3-8E93-25DE3B57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D5867-392A-4B52-88AF-1958EFF39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E1286-35C0-47BB-A0E7-0064C813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2316D-4CCF-46DE-AEC2-27B41ED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4271-380D-4934-9419-8DF8F2F8DEF5}" type="datetime1">
              <a:rPr lang="en-MY" smtClean="0"/>
              <a:t>17/10/2022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3D119-13D5-40E2-8998-B1C9A03A0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17CC2-84C8-42FB-AA1A-8674C287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2015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ABE69-F8AC-4AC3-81DF-A04F525D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AFD2-8A87-4901-B64D-7CB47D0E4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F19CC-C59C-46F3-9FB2-70C716748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8CEA9-5CDF-47FA-8A88-9520A7AA4013}" type="datetime1">
              <a:rPr lang="en-MY" smtClean="0"/>
              <a:t>17/10/2022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E8846-9884-4ABA-9614-ACAAED7CC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278E1-B595-484A-8EB1-B32BF322C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017D6-2BAA-449D-BEA9-28190BE8E22D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0650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KN4VMOenNM?feature=oembed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20 years of NoCs | SIGARCH">
            <a:extLst>
              <a:ext uri="{FF2B5EF4-FFF2-40B4-BE49-F238E27FC236}">
                <a16:creationId xmlns:a16="http://schemas.microsoft.com/office/drawing/2014/main" id="{05B768E6-13F2-44AD-A116-7FDC9FD1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9091" r="3269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6A418-C1C7-4757-B82A-6E0887CD1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Introduction</a:t>
            </a:r>
            <a:endParaRPr lang="en-MY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C632E-3D32-4142-AB20-D4AAECB44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MY" sz="2000" dirty="0"/>
              <a:t>KT44502</a:t>
            </a:r>
            <a:r>
              <a:rPr lang="en-US" sz="2000" dirty="0"/>
              <a:t> </a:t>
            </a:r>
            <a:r>
              <a:rPr lang="en-MY" sz="2000" dirty="0"/>
              <a:t>DISTRIBUTED SYSTEM</a:t>
            </a:r>
            <a:endParaRPr lang="en-US" sz="2000" dirty="0"/>
          </a:p>
          <a:p>
            <a:pPr algn="l"/>
            <a:r>
              <a:rPr lang="en-US" sz="2000" dirty="0"/>
              <a:t>Semester 1 2022/2023</a:t>
            </a:r>
            <a:endParaRPr lang="en-MY" sz="2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90903-1E76-4266-8007-B5740451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36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9A605-296C-4933-AB08-83D6A49998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D5517-EED9-4398-A000-4D43730EB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F644B0-EEBA-417A-B6F5-A9B6B2D5A6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024" y="177087"/>
            <a:ext cx="10753952" cy="650382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1ABD29-DBFB-4A9E-AC63-D539C9F79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10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67258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2172D0-6889-40CF-B6C1-14C8CA902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Other examples</a:t>
            </a:r>
            <a:endParaRPr lang="en-MY" sz="5400"/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1486-3F3A-4F26-98E5-A03801FEB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In juggling a 3 balls by a person</a:t>
            </a:r>
          </a:p>
          <a:p>
            <a:pPr lvl="1"/>
            <a:r>
              <a:rPr lang="en-US" sz="2200"/>
              <a:t>How is it performed?</a:t>
            </a:r>
          </a:p>
          <a:p>
            <a:r>
              <a:rPr lang="en-US" sz="2200"/>
              <a:t>In construction of houses or buildings</a:t>
            </a:r>
          </a:p>
          <a:p>
            <a:pPr lvl="1"/>
            <a:r>
              <a:rPr lang="en-US" sz="2200"/>
              <a:t>What tasks?</a:t>
            </a:r>
          </a:p>
          <a:p>
            <a:r>
              <a:rPr lang="en-US" sz="2200"/>
              <a:t>In manufacturing</a:t>
            </a:r>
          </a:p>
          <a:p>
            <a:pPr lvl="1"/>
            <a:r>
              <a:rPr lang="en-US" sz="2200"/>
              <a:t>What example?</a:t>
            </a:r>
          </a:p>
          <a:p>
            <a:r>
              <a:rPr lang="en-US" sz="2200"/>
              <a:t>In customer service such as call center</a:t>
            </a:r>
          </a:p>
          <a:p>
            <a:pPr lvl="1"/>
            <a:r>
              <a:rPr lang="en-US" sz="2200"/>
              <a:t>How parallel is achieved?</a:t>
            </a:r>
            <a:endParaRPr lang="en-MY" sz="2200"/>
          </a:p>
        </p:txBody>
      </p:sp>
      <p:pic>
        <p:nvPicPr>
          <p:cNvPr id="13" name="Picture 2" descr="Eklavya's Blog - How to juggle 3 balls in 1 hand">
            <a:extLst>
              <a:ext uri="{FF2B5EF4-FFF2-40B4-BE49-F238E27FC236}">
                <a16:creationId xmlns:a16="http://schemas.microsoft.com/office/drawing/2014/main" id="{61205CF6-E21B-4D47-8414-25F92DB71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27089" y="731036"/>
            <a:ext cx="2286646" cy="3429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Cascade (juggling) - Wikipedia">
            <a:extLst>
              <a:ext uri="{FF2B5EF4-FFF2-40B4-BE49-F238E27FC236}">
                <a16:creationId xmlns:a16="http://schemas.microsoft.com/office/drawing/2014/main" id="{57717272-D4D5-4A74-B73B-FFD1F3CCB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13735" y="1787705"/>
            <a:ext cx="1736930" cy="2176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04B3B1-6335-476C-B37E-8F17324BE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11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853361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7B57EE-9712-4E08-A7B0-2E313F161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Activity</a:t>
            </a:r>
            <a:endParaRPr lang="en-MY" sz="540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F6160A-C36D-40EC-86D4-C06B4E5AB2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Give your own example, each for concurrent and parallel application/process</a:t>
            </a:r>
          </a:p>
          <a:p>
            <a:r>
              <a:rPr lang="en-US" sz="2200"/>
              <a:t>When is it become concurrent and parallel?</a:t>
            </a:r>
          </a:p>
          <a:p>
            <a:endParaRPr lang="en-US" sz="2200"/>
          </a:p>
          <a:p>
            <a:r>
              <a:rPr lang="en-US" sz="2200"/>
              <a:t>Questions</a:t>
            </a:r>
          </a:p>
          <a:p>
            <a:pPr lvl="1"/>
            <a:r>
              <a:rPr lang="en-US" sz="2200"/>
              <a:t>Is a parallel application a concurrent application?</a:t>
            </a:r>
          </a:p>
          <a:p>
            <a:pPr lvl="1"/>
            <a:r>
              <a:rPr lang="en-US" sz="2200"/>
              <a:t>Is a parallel application run with one processor parallel?  Why or why not?</a:t>
            </a:r>
          </a:p>
          <a:p>
            <a:pPr lvl="1"/>
            <a:r>
              <a:rPr lang="en-US" sz="2200"/>
              <a:t>Where can you find concurrency?</a:t>
            </a:r>
          </a:p>
          <a:p>
            <a:pPr lvl="1"/>
            <a:r>
              <a:rPr lang="en-US" sz="2200"/>
              <a:t>How is concurrency expressed to exploit parallel systems?</a:t>
            </a:r>
          </a:p>
          <a:p>
            <a:pPr lvl="1"/>
            <a:endParaRPr lang="en-US" sz="2200"/>
          </a:p>
          <a:p>
            <a:pPr marL="0" indent="0">
              <a:buNone/>
            </a:pPr>
            <a:endParaRPr lang="en-MY" sz="2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3E14B2-728B-411B-8770-2F02DDDC8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12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5394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325C20-CBD7-4035-A19E-72E2E6B4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Why Parallel Processing?</a:t>
            </a:r>
            <a:endParaRPr lang="en-MY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4FE10-5A68-4575-A8DE-84F6068A6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Two primary reasons (both performance related)</a:t>
            </a:r>
          </a:p>
          <a:p>
            <a:pPr lvl="1"/>
            <a:r>
              <a:rPr lang="en-US" sz="2200" dirty="0"/>
              <a:t>Faster time to solution (response time)</a:t>
            </a:r>
          </a:p>
          <a:p>
            <a:pPr lvl="1"/>
            <a:r>
              <a:rPr lang="en-US" sz="2200" dirty="0"/>
              <a:t>Solve bigger computing problems (in same time)</a:t>
            </a:r>
          </a:p>
          <a:p>
            <a:r>
              <a:rPr lang="en-US" sz="2200" dirty="0"/>
              <a:t>Other factors motivate parallel processing</a:t>
            </a:r>
          </a:p>
          <a:p>
            <a:pPr lvl="1"/>
            <a:r>
              <a:rPr lang="en-US" sz="2200" dirty="0"/>
              <a:t>Effective use of machine resources  Cost efficiencies</a:t>
            </a:r>
          </a:p>
          <a:p>
            <a:pPr lvl="1"/>
            <a:r>
              <a:rPr lang="en-US" sz="2200" dirty="0"/>
              <a:t>Overcoming memory constraints</a:t>
            </a:r>
          </a:p>
          <a:p>
            <a:r>
              <a:rPr lang="en-US" sz="2200" dirty="0"/>
              <a:t>Serial machines have inherent limitations</a:t>
            </a:r>
          </a:p>
          <a:p>
            <a:pPr lvl="1"/>
            <a:r>
              <a:rPr lang="en-US" sz="2200" dirty="0"/>
              <a:t>Processor speed, memory bottlenecks, …  Parallelism has become the future of computing  Performance is still the driving concern</a:t>
            </a:r>
          </a:p>
          <a:p>
            <a:endParaRPr lang="en-MY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396548-D9A6-454D-8418-5828BB7C6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13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580807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bject 2">
            <a:extLst>
              <a:ext uri="{FF2B5EF4-FFF2-40B4-BE49-F238E27FC236}">
                <a16:creationId xmlns:a16="http://schemas.microsoft.com/office/drawing/2014/main" id="{EBAF2D58-F3E1-46A8-8BD9-AE6F89D37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/>
            <a:r>
              <a:rPr lang="en-US" altLang="en-US" sz="5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Parallel Processing?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92E04-5BA7-4B4B-822F-09FE8E8BD5BF}"/>
              </a:ext>
            </a:extLst>
          </p:cNvPr>
          <p:cNvSpPr txBox="1"/>
          <p:nvPr/>
        </p:nvSpPr>
        <p:spPr>
          <a:xfrm>
            <a:off x="630936" y="2807208"/>
            <a:ext cx="5132920" cy="36285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Moore's law is the observation that the number of transistors in a dense integrated circuit doubles about every two years.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Fabrication process size (“gate pitch”) has fallen from 65 nm, to 45 nm, to 32 nm, to 22 nm, to 16 nm, to 11 nm, to 8 nm, to 7 nm, to 5 nm, to 4 nm. This translates to more transistors on the same size die.  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From 1986 to 2002, processor performance increased an average of 52%/year, but then virtually plateaued.</a:t>
            </a:r>
          </a:p>
        </p:txBody>
      </p:sp>
      <p:graphicFrame>
        <p:nvGraphicFramePr>
          <p:cNvPr id="6" name="Table 7">
            <a:extLst>
              <a:ext uri="{FF2B5EF4-FFF2-40B4-BE49-F238E27FC236}">
                <a16:creationId xmlns:a16="http://schemas.microsoft.com/office/drawing/2014/main" id="{91327671-F476-42F0-9CB5-9B22A6FD70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7405012"/>
              </p:ext>
            </p:extLst>
          </p:nvPr>
        </p:nvGraphicFramePr>
        <p:xfrm>
          <a:off x="6246920" y="648180"/>
          <a:ext cx="5462016" cy="4328712"/>
        </p:xfrm>
        <a:graphic>
          <a:graphicData uri="http://schemas.openxmlformats.org/drawingml/2006/table">
            <a:tbl>
              <a:tblPr firstRow="1" bandRow="1">
                <a:solidFill>
                  <a:schemeClr val="tx1">
                    <a:lumMod val="75000"/>
                    <a:lumOff val="25000"/>
                  </a:schemeClr>
                </a:solidFill>
                <a:tableStyleId>{5C22544A-7EE6-4342-B048-85BDC9FD1C3A}</a:tableStyleId>
              </a:tblPr>
              <a:tblGrid>
                <a:gridCol w="922992">
                  <a:extLst>
                    <a:ext uri="{9D8B030D-6E8A-4147-A177-3AD203B41FA5}">
                      <a16:colId xmlns:a16="http://schemas.microsoft.com/office/drawing/2014/main" val="4024800286"/>
                    </a:ext>
                  </a:extLst>
                </a:gridCol>
                <a:gridCol w="2410770">
                  <a:extLst>
                    <a:ext uri="{9D8B030D-6E8A-4147-A177-3AD203B41FA5}">
                      <a16:colId xmlns:a16="http://schemas.microsoft.com/office/drawing/2014/main" val="792867974"/>
                    </a:ext>
                  </a:extLst>
                </a:gridCol>
                <a:gridCol w="2128254">
                  <a:extLst>
                    <a:ext uri="{9D8B030D-6E8A-4147-A177-3AD203B41FA5}">
                      <a16:colId xmlns:a16="http://schemas.microsoft.com/office/drawing/2014/main" val="1299026327"/>
                    </a:ext>
                  </a:extLst>
                </a:gridCol>
              </a:tblGrid>
              <a:tr h="569772">
                <a:tc>
                  <a:txBody>
                    <a:bodyPr/>
                    <a:lstStyle/>
                    <a:p>
                      <a:pPr algn="ctr"/>
                      <a:r>
                        <a:rPr lang="en-MY" sz="2600" b="1" cap="none" spc="0" dirty="0">
                          <a:solidFill>
                            <a:schemeClr val="bg1"/>
                          </a:solidFill>
                        </a:rPr>
                        <a:t>Year</a:t>
                      </a:r>
                    </a:p>
                  </a:txBody>
                  <a:tcPr marL="103580" marR="147972" marT="29594" marB="22195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2600" b="1" cap="none" spc="0" dirty="0">
                          <a:solidFill>
                            <a:schemeClr val="bg1"/>
                          </a:solidFill>
                        </a:rPr>
                        <a:t>Processor Name</a:t>
                      </a:r>
                    </a:p>
                  </a:txBody>
                  <a:tcPr marL="103580" marR="147972" marT="29594" marB="22195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2600" b="1" cap="none" spc="0" dirty="0">
                          <a:solidFill>
                            <a:schemeClr val="bg1"/>
                          </a:solidFill>
                        </a:rPr>
                        <a:t>Clock speed</a:t>
                      </a:r>
                    </a:p>
                  </a:txBody>
                  <a:tcPr marL="103580" marR="147972" marT="29594" marB="221958" anchor="b">
                    <a:lnL w="12700" cmpd="sng">
                      <a:noFill/>
                    </a:lnL>
                    <a:lnR w="12700" cmpd="sng">
                      <a:noFill/>
                    </a:lnR>
                    <a:lnT w="9525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227976"/>
                  </a:ext>
                </a:extLst>
              </a:tr>
              <a:tr h="490084">
                <a:tc>
                  <a:txBody>
                    <a:bodyPr/>
                    <a:lstStyle/>
                    <a:p>
                      <a:pPr algn="ctr"/>
                      <a:r>
                        <a:rPr lang="en-MY" sz="1900" cap="none" spc="0" dirty="0">
                          <a:solidFill>
                            <a:schemeClr val="bg1"/>
                          </a:solidFill>
                        </a:rPr>
                        <a:t>1981</a:t>
                      </a:r>
                    </a:p>
                  </a:txBody>
                  <a:tcPr marL="103580" marR="147972" marT="29594" marB="221958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MY" sz="1900" cap="none" spc="0" dirty="0">
                          <a:solidFill>
                            <a:schemeClr val="bg1"/>
                          </a:solidFill>
                        </a:rPr>
                        <a:t>IBM PC</a:t>
                      </a: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900" cap="none" spc="0">
                          <a:solidFill>
                            <a:schemeClr val="bg1"/>
                          </a:solidFill>
                        </a:rPr>
                        <a:t>5 MHz</a:t>
                      </a: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9713014"/>
                  </a:ext>
                </a:extLst>
              </a:tr>
              <a:tr h="490084">
                <a:tc>
                  <a:txBody>
                    <a:bodyPr/>
                    <a:lstStyle/>
                    <a:p>
                      <a:pPr algn="ctr"/>
                      <a:r>
                        <a:rPr lang="en-MY" sz="1900" cap="none" spc="0">
                          <a:solidFill>
                            <a:schemeClr val="bg1"/>
                          </a:solidFill>
                        </a:rPr>
                        <a:t>1995</a:t>
                      </a:r>
                    </a:p>
                  </a:txBody>
                  <a:tcPr marL="103580" marR="147972" marT="29594" marB="221958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900" cap="none" spc="0">
                          <a:solidFill>
                            <a:schemeClr val="bg1"/>
                          </a:solidFill>
                        </a:rPr>
                        <a:t>Pentium</a:t>
                      </a: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900" cap="none" spc="0">
                          <a:solidFill>
                            <a:schemeClr val="bg1"/>
                          </a:solidFill>
                        </a:rPr>
                        <a:t>100 MHz</a:t>
                      </a: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4776601"/>
                  </a:ext>
                </a:extLst>
              </a:tr>
              <a:tr h="490084">
                <a:tc>
                  <a:txBody>
                    <a:bodyPr/>
                    <a:lstStyle/>
                    <a:p>
                      <a:pPr algn="ctr"/>
                      <a:r>
                        <a:rPr lang="en-MY" sz="1900" cap="none" spc="0" dirty="0">
                          <a:solidFill>
                            <a:schemeClr val="bg1"/>
                          </a:solidFill>
                        </a:rPr>
                        <a:t>2002</a:t>
                      </a:r>
                    </a:p>
                  </a:txBody>
                  <a:tcPr marL="103580" marR="147972" marT="29594" marB="221958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sz="1900" cap="none" spc="0">
                          <a:solidFill>
                            <a:schemeClr val="bg1"/>
                          </a:solidFill>
                        </a:rPr>
                        <a:t>Pentium 4</a:t>
                      </a: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900" cap="none" spc="0">
                          <a:solidFill>
                            <a:schemeClr val="bg1"/>
                          </a:solidFill>
                        </a:rPr>
                        <a:t>3000 MHz (3 GHz)</a:t>
                      </a: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9525" cap="flat" cmpd="sng" algn="ctr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8579489"/>
                  </a:ext>
                </a:extLst>
              </a:tr>
              <a:tr h="490084">
                <a:tc>
                  <a:txBody>
                    <a:bodyPr/>
                    <a:lstStyle/>
                    <a:p>
                      <a:pPr algn="ctr"/>
                      <a:r>
                        <a:rPr lang="en-MY" sz="1900" cap="none" spc="0">
                          <a:solidFill>
                            <a:schemeClr val="bg1"/>
                          </a:solidFill>
                        </a:rPr>
                        <a:t>2007</a:t>
                      </a:r>
                    </a:p>
                  </a:txBody>
                  <a:tcPr marL="103580" marR="147972" marT="29594" marB="221958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900" cap="none" spc="0">
                          <a:solidFill>
                            <a:schemeClr val="bg1"/>
                          </a:solidFill>
                        </a:rPr>
                        <a:t>3800 MHz (3.8 GHz)</a:t>
                      </a: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9525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9673662"/>
                  </a:ext>
                </a:extLst>
              </a:tr>
              <a:tr h="490084">
                <a:tc>
                  <a:txBody>
                    <a:bodyPr/>
                    <a:lstStyle/>
                    <a:p>
                      <a:pPr algn="ctr"/>
                      <a:r>
                        <a:rPr lang="en-MY" sz="1900" cap="none" spc="0">
                          <a:solidFill>
                            <a:schemeClr val="bg1"/>
                          </a:solidFill>
                        </a:rPr>
                        <a:t>2009</a:t>
                      </a:r>
                    </a:p>
                  </a:txBody>
                  <a:tcPr marL="103580" marR="147972" marT="29594" marB="221958">
                    <a:lnL w="12700" cap="flat" cmpd="sng" algn="ctr">
                      <a:solidFill>
                        <a:schemeClr val="bg1"/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MY" sz="1900" cap="none" spc="0" dirty="0">
                        <a:solidFill>
                          <a:schemeClr val="bg1"/>
                        </a:solidFill>
                      </a:endParaRP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Y" sz="1900" cap="none" spc="0" dirty="0">
                          <a:solidFill>
                            <a:schemeClr val="bg1"/>
                          </a:solidFill>
                        </a:rPr>
                        <a:t>4000 MHz (4.0 GHz)</a:t>
                      </a:r>
                    </a:p>
                  </a:txBody>
                  <a:tcPr marL="103580" marR="147972" marT="29594" marB="221958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44748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3630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A5BA8E88-81FD-4F81-BC94-2D1D826A8747}"/>
              </a:ext>
            </a:extLst>
          </p:cNvPr>
          <p:cNvGrpSpPr/>
          <p:nvPr/>
        </p:nvGrpSpPr>
        <p:grpSpPr>
          <a:xfrm>
            <a:off x="1784350" y="1032934"/>
            <a:ext cx="8623300" cy="5723466"/>
            <a:chOff x="2197100" y="1045634"/>
            <a:chExt cx="8623300" cy="572346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D5B0DA00-FB6B-4F90-915B-160D629B71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4256" t="35184" r="15037" b="22057"/>
            <a:stretch/>
          </p:blipFill>
          <p:spPr>
            <a:xfrm>
              <a:off x="2197100" y="1045634"/>
              <a:ext cx="8623300" cy="5723466"/>
            </a:xfrm>
            <a:prstGeom prst="rect">
              <a:avLst/>
            </a:prstGeom>
          </p:spPr>
        </p:pic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0F5A669A-3BEA-4D09-8EB3-97785C0FB196}"/>
                </a:ext>
              </a:extLst>
            </p:cNvPr>
            <p:cNvSpPr/>
            <p:nvPr/>
          </p:nvSpPr>
          <p:spPr>
            <a:xfrm>
              <a:off x="2197100" y="5410200"/>
              <a:ext cx="1143000" cy="13589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MY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EBAF2D58-F3E1-46A8-8BD9-AE6F89D37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8215" y="253162"/>
            <a:ext cx="4255770" cy="5130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200" dirty="0"/>
              <a:t>Why Parallel Processing?</a:t>
            </a:r>
            <a:endParaRPr sz="3200" dirty="0"/>
          </a:p>
        </p:txBody>
      </p:sp>
    </p:spTree>
    <p:extLst>
      <p:ext uri="{BB962C8B-B14F-4D97-AF65-F5344CB8AC3E}">
        <p14:creationId xmlns:p14="http://schemas.microsoft.com/office/powerpoint/2010/main" val="14269324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>
            <a:extLst>
              <a:ext uri="{FF2B5EF4-FFF2-40B4-BE49-F238E27FC236}">
                <a16:creationId xmlns:a16="http://schemas.microsoft.com/office/drawing/2014/main" id="{EBAF2D58-F3E1-46A8-8BD9-AE6F89D372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98215" y="253162"/>
            <a:ext cx="4255770" cy="513080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en-US" sz="3200" dirty="0"/>
              <a:t>Why Parallel Processing?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23868-E05E-4248-97C7-70CAA04489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863" t="19266" r="13359" b="37898"/>
          <a:stretch/>
        </p:blipFill>
        <p:spPr>
          <a:xfrm>
            <a:off x="805218" y="766242"/>
            <a:ext cx="9867331" cy="571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563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8D2031-C6D5-4D5E-8B36-76660969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17</a:t>
            </a:fld>
            <a:endParaRPr lang="en-MY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87164B-D1DB-49C5-ADB0-C815696FCA9C}"/>
              </a:ext>
            </a:extLst>
          </p:cNvPr>
          <p:cNvSpPr txBox="1"/>
          <p:nvPr/>
        </p:nvSpPr>
        <p:spPr>
          <a:xfrm>
            <a:off x="2014369" y="6169580"/>
            <a:ext cx="85603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MY" dirty="0"/>
              <a:t>https://www.youtube.com/watch?v=UKN4VMOenNM&amp;ab_channel=AMDUnprocessed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505BD6-60A1-41A9-B8D0-3BCD7D379879}"/>
              </a:ext>
            </a:extLst>
          </p:cNvPr>
          <p:cNvSpPr txBox="1"/>
          <p:nvPr/>
        </p:nvSpPr>
        <p:spPr>
          <a:xfrm>
            <a:off x="1554640" y="135474"/>
            <a:ext cx="92890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And, speaking of “exotic”, AMD set the world record for clock speed (8.429 GHz) using a Liquid Nitrogen-cooled CPU</a:t>
            </a:r>
            <a:endParaRPr lang="en-MY" dirty="0"/>
          </a:p>
        </p:txBody>
      </p:sp>
      <p:pic>
        <p:nvPicPr>
          <p:cNvPr id="7" name="Online Media 17" title="Maximum Speed | AMD FX Processor Takes Guinness World Record">
            <a:hlinkClick r:id="" action="ppaction://media"/>
            <a:extLst>
              <a:ext uri="{FF2B5EF4-FFF2-40B4-BE49-F238E27FC236}">
                <a16:creationId xmlns:a16="http://schemas.microsoft.com/office/drawing/2014/main" id="{4D366AC9-22CD-43F4-A883-79399E97DC7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4641" y="944460"/>
            <a:ext cx="9082717" cy="5131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50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/>
            <a:r>
              <a:rPr lang="en-US" sz="5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</a:t>
            </a:r>
            <a:r>
              <a:rPr lang="en-US" sz="56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has</a:t>
            </a: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happened</a:t>
            </a:r>
            <a:r>
              <a:rPr lang="en-US" sz="5600" kern="1200" spc="-2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</a:t>
            </a:r>
            <a:r>
              <a:rPr lang="en-US" sz="5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</a:t>
            </a:r>
            <a:r>
              <a:rPr lang="en-US" sz="56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last</a:t>
            </a:r>
            <a:r>
              <a:rPr lang="en-US" sz="5600" kern="1200" spc="-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spc="-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several </a:t>
            </a:r>
            <a:r>
              <a:rPr lang="en-US" sz="56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years?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bject 4"/>
          <p:cNvSpPr txBox="1"/>
          <p:nvPr/>
        </p:nvSpPr>
        <p:spPr>
          <a:xfrm>
            <a:off x="640080" y="2706624"/>
            <a:ext cx="689457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533400" marR="68580" indent="-228600">
              <a:lnSpc>
                <a:spcPct val="90000"/>
              </a:lnSpc>
              <a:spcBef>
                <a:spcPts val="209"/>
              </a:spcBef>
              <a:buFont typeface="Arial" panose="020B0604020202020204" pitchFamily="34" charset="0"/>
              <a:buChar char="•"/>
            </a:pPr>
            <a:r>
              <a:rPr lang="en-US" sz="1700" spc="-5" dirty="0"/>
              <a:t>Processing</a:t>
            </a:r>
            <a:r>
              <a:rPr lang="en-US" sz="1700" spc="5" dirty="0"/>
              <a:t> </a:t>
            </a:r>
            <a:r>
              <a:rPr lang="en-US" sz="1700" spc="-10" dirty="0"/>
              <a:t>chip</a:t>
            </a:r>
            <a:r>
              <a:rPr lang="en-US" sz="1700" spc="10" dirty="0"/>
              <a:t> </a:t>
            </a:r>
            <a:r>
              <a:rPr lang="en-US" sz="1700" spc="-10" dirty="0"/>
              <a:t>manufacturers</a:t>
            </a:r>
            <a:r>
              <a:rPr lang="en-US" sz="1700" dirty="0"/>
              <a:t> </a:t>
            </a:r>
            <a:r>
              <a:rPr lang="en-US" sz="1700" spc="-10" dirty="0"/>
              <a:t>increased</a:t>
            </a:r>
            <a:r>
              <a:rPr lang="en-US" sz="1700" spc="10" dirty="0"/>
              <a:t> </a:t>
            </a:r>
            <a:r>
              <a:rPr lang="en-US" sz="1700" spc="-5" dirty="0"/>
              <a:t>processor </a:t>
            </a:r>
            <a:r>
              <a:rPr lang="en-US" sz="1700" spc="-685" dirty="0"/>
              <a:t> </a:t>
            </a:r>
            <a:r>
              <a:rPr lang="en-US" sz="1700" spc="-5" dirty="0"/>
              <a:t>performance</a:t>
            </a:r>
            <a:r>
              <a:rPr lang="en-US" sz="1700" spc="-25" dirty="0"/>
              <a:t> </a:t>
            </a:r>
            <a:r>
              <a:rPr lang="en-US" sz="1700" dirty="0"/>
              <a:t>by</a:t>
            </a:r>
            <a:r>
              <a:rPr lang="en-US" sz="1700" spc="-5" dirty="0"/>
              <a:t> </a:t>
            </a:r>
            <a:r>
              <a:rPr lang="en-US" sz="1700" spc="-10" dirty="0"/>
              <a:t>increasing</a:t>
            </a:r>
            <a:r>
              <a:rPr lang="en-US" sz="1700" dirty="0"/>
              <a:t> </a:t>
            </a:r>
            <a:r>
              <a:rPr lang="en-US" sz="1700" spc="-10" dirty="0"/>
              <a:t>CPU clock</a:t>
            </a:r>
            <a:r>
              <a:rPr lang="en-US" sz="1700" spc="-5" dirty="0"/>
              <a:t> frequency</a:t>
            </a:r>
            <a:endParaRPr lang="en-US" sz="1700" dirty="0"/>
          </a:p>
          <a:p>
            <a:pPr marL="881380" lvl="1" indent="-228600">
              <a:lnSpc>
                <a:spcPct val="90000"/>
              </a:lnSpc>
              <a:spcBef>
                <a:spcPts val="370"/>
              </a:spcBef>
              <a:buSzPct val="63265"/>
              <a:buFont typeface="Arial" panose="020B0604020202020204" pitchFamily="34" charset="0"/>
              <a:buChar char="•"/>
              <a:tabLst>
                <a:tab pos="423545" algn="l"/>
                <a:tab pos="424180" algn="l"/>
              </a:tabLst>
            </a:pPr>
            <a:r>
              <a:rPr lang="en-US" sz="1700" spc="-5" dirty="0"/>
              <a:t>Riding</a:t>
            </a:r>
            <a:r>
              <a:rPr lang="en-US" sz="1700" spc="-10" dirty="0"/>
              <a:t> </a:t>
            </a:r>
            <a:r>
              <a:rPr lang="en-US" sz="1700" spc="-20" dirty="0"/>
              <a:t>Moore’s</a:t>
            </a:r>
            <a:r>
              <a:rPr lang="en-US" sz="1700" spc="-80" dirty="0"/>
              <a:t> </a:t>
            </a:r>
            <a:r>
              <a:rPr lang="en-US" sz="1700" spc="-5" dirty="0"/>
              <a:t>law</a:t>
            </a:r>
            <a:endParaRPr lang="en-US" sz="1700" dirty="0"/>
          </a:p>
          <a:p>
            <a:pPr marL="533400" indent="-228600">
              <a:lnSpc>
                <a:spcPct val="90000"/>
              </a:lnSpc>
              <a:spcBef>
                <a:spcPts val="550"/>
              </a:spcBef>
              <a:buFont typeface="Arial" panose="020B0604020202020204" pitchFamily="34" charset="0"/>
              <a:buChar char="•"/>
            </a:pPr>
            <a:r>
              <a:rPr lang="en-US" sz="1700" spc="-5" dirty="0"/>
              <a:t>Until</a:t>
            </a:r>
            <a:r>
              <a:rPr lang="en-US" sz="1700" spc="-10" dirty="0"/>
              <a:t> </a:t>
            </a:r>
            <a:r>
              <a:rPr lang="en-US" sz="1700" spc="-5" dirty="0"/>
              <a:t>the</a:t>
            </a:r>
            <a:r>
              <a:rPr lang="en-US" sz="1700" spc="-15" dirty="0"/>
              <a:t> </a:t>
            </a:r>
            <a:r>
              <a:rPr lang="en-US" sz="1700" spc="-5" dirty="0"/>
              <a:t>chips</a:t>
            </a:r>
            <a:r>
              <a:rPr lang="en-US" sz="1700" spc="-10" dirty="0"/>
              <a:t> </a:t>
            </a:r>
            <a:r>
              <a:rPr lang="en-US" sz="1700" spc="-5" dirty="0"/>
              <a:t>got</a:t>
            </a:r>
            <a:r>
              <a:rPr lang="en-US" sz="1700" spc="-15" dirty="0"/>
              <a:t> </a:t>
            </a:r>
            <a:r>
              <a:rPr lang="en-US" sz="1700" spc="-5" dirty="0"/>
              <a:t>too hot!</a:t>
            </a:r>
            <a:endParaRPr lang="en-US" sz="1700" dirty="0"/>
          </a:p>
          <a:p>
            <a:pPr marL="881380" lvl="1" indent="-228600">
              <a:lnSpc>
                <a:spcPct val="90000"/>
              </a:lnSpc>
              <a:spcBef>
                <a:spcPts val="480"/>
              </a:spcBef>
              <a:buSzPct val="63265"/>
              <a:buFont typeface="Arial" panose="020B0604020202020204" pitchFamily="34" charset="0"/>
              <a:buChar char="•"/>
              <a:tabLst>
                <a:tab pos="423545" algn="l"/>
                <a:tab pos="424180" algn="l"/>
              </a:tabLst>
            </a:pPr>
            <a:r>
              <a:rPr lang="en-US" sz="1700" spc="-5" dirty="0"/>
              <a:t>Greater</a:t>
            </a:r>
            <a:r>
              <a:rPr lang="en-US" sz="1700" spc="5" dirty="0"/>
              <a:t> </a:t>
            </a:r>
            <a:r>
              <a:rPr lang="en-US" sz="1700" spc="-5" dirty="0"/>
              <a:t>clock</a:t>
            </a:r>
            <a:r>
              <a:rPr lang="en-US" sz="1700" spc="5" dirty="0"/>
              <a:t> </a:t>
            </a:r>
            <a:r>
              <a:rPr lang="en-US" sz="1700" spc="-5" dirty="0"/>
              <a:t>frequency</a:t>
            </a:r>
            <a:r>
              <a:rPr lang="en-US" sz="1700" spc="40" dirty="0"/>
              <a:t> =</a:t>
            </a:r>
            <a:r>
              <a:rPr lang="en-US" sz="1700" spc="70" dirty="0"/>
              <a:t> </a:t>
            </a:r>
            <a:r>
              <a:rPr lang="en-US" sz="1700" spc="-5" dirty="0"/>
              <a:t>greater</a:t>
            </a:r>
            <a:r>
              <a:rPr lang="en-US" sz="1700" spc="10" dirty="0"/>
              <a:t> </a:t>
            </a:r>
            <a:r>
              <a:rPr lang="en-US" sz="1700" spc="-5" dirty="0"/>
              <a:t>electrical</a:t>
            </a:r>
            <a:r>
              <a:rPr lang="en-US" sz="1700" spc="10" dirty="0"/>
              <a:t> </a:t>
            </a:r>
            <a:r>
              <a:rPr lang="en-US" sz="1700" spc="-5" dirty="0"/>
              <a:t>power</a:t>
            </a:r>
            <a:endParaRPr lang="en-US" sz="1700" dirty="0"/>
          </a:p>
          <a:p>
            <a:pPr marL="881380" lvl="1" indent="-228600">
              <a:lnSpc>
                <a:spcPct val="90000"/>
              </a:lnSpc>
              <a:spcBef>
                <a:spcPts val="480"/>
              </a:spcBef>
              <a:buSzPct val="63265"/>
              <a:buFont typeface="Arial" panose="020B0604020202020204" pitchFamily="34" charset="0"/>
              <a:buChar char="•"/>
              <a:tabLst>
                <a:tab pos="423545" algn="l"/>
                <a:tab pos="424180" algn="l"/>
                <a:tab pos="3198495" algn="l"/>
                <a:tab pos="3543935" algn="l"/>
              </a:tabLst>
            </a:pPr>
            <a:r>
              <a:rPr lang="en-US" sz="1700" spc="-5" dirty="0"/>
              <a:t>Pentium</a:t>
            </a:r>
            <a:r>
              <a:rPr lang="en-US" sz="1700" spc="10" dirty="0"/>
              <a:t> </a:t>
            </a:r>
            <a:r>
              <a:rPr lang="en-US" sz="1700" spc="-5" dirty="0"/>
              <a:t>4</a:t>
            </a:r>
            <a:r>
              <a:rPr lang="en-US" sz="1700" spc="5" dirty="0"/>
              <a:t> </a:t>
            </a:r>
            <a:r>
              <a:rPr lang="en-US" sz="1700" spc="-5" dirty="0"/>
              <a:t>heat</a:t>
            </a:r>
            <a:r>
              <a:rPr lang="en-US" sz="1700" spc="15" dirty="0"/>
              <a:t> </a:t>
            </a:r>
            <a:r>
              <a:rPr lang="en-US" sz="1700" spc="-10" dirty="0"/>
              <a:t>sink = </a:t>
            </a:r>
            <a:r>
              <a:rPr lang="en-US" sz="1700" spc="-5" dirty="0"/>
              <a:t>Frying an</a:t>
            </a:r>
            <a:r>
              <a:rPr lang="en-US" sz="1700" spc="-10" dirty="0"/>
              <a:t> </a:t>
            </a:r>
            <a:r>
              <a:rPr lang="en-US" sz="1700" spc="-5" dirty="0"/>
              <a:t>egg</a:t>
            </a:r>
            <a:r>
              <a:rPr lang="en-US" sz="1700" spc="-10" dirty="0"/>
              <a:t> </a:t>
            </a:r>
            <a:r>
              <a:rPr lang="en-US" sz="1700" spc="-5" dirty="0"/>
              <a:t>on a</a:t>
            </a:r>
            <a:r>
              <a:rPr lang="en-US" sz="1700" spc="-10" dirty="0"/>
              <a:t> </a:t>
            </a:r>
            <a:r>
              <a:rPr lang="en-US" sz="1700" spc="-5" dirty="0"/>
              <a:t>Pentium 4</a:t>
            </a:r>
          </a:p>
          <a:p>
            <a:pPr marL="12700" indent="-228600">
              <a:lnSpc>
                <a:spcPct val="9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700" spc="-5" dirty="0"/>
          </a:p>
          <a:p>
            <a:pPr marL="12700" indent="-228600">
              <a:lnSpc>
                <a:spcPct val="9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700" spc="-5" dirty="0"/>
          </a:p>
          <a:p>
            <a:pPr marL="12700" indent="-228600">
              <a:lnSpc>
                <a:spcPct val="9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endParaRPr lang="en-US" sz="1700" spc="-5" dirty="0"/>
          </a:p>
          <a:p>
            <a:pPr marL="355600" indent="-228600">
              <a:lnSpc>
                <a:spcPct val="90000"/>
              </a:lnSpc>
              <a:spcBef>
                <a:spcPts val="90"/>
              </a:spcBef>
              <a:buFont typeface="Arial" panose="020B0604020202020204" pitchFamily="34" charset="0"/>
              <a:buChar char="•"/>
            </a:pPr>
            <a:r>
              <a:rPr lang="en-US" sz="1700" spc="-5" dirty="0"/>
              <a:t>Add</a:t>
            </a:r>
            <a:r>
              <a:rPr lang="en-US" sz="1700" spc="-15" dirty="0"/>
              <a:t> </a:t>
            </a:r>
            <a:r>
              <a:rPr lang="en-US" sz="1700" spc="-5" dirty="0"/>
              <a:t>multiple</a:t>
            </a:r>
            <a:r>
              <a:rPr lang="en-US" sz="1700" spc="-25" dirty="0"/>
              <a:t> </a:t>
            </a:r>
            <a:r>
              <a:rPr lang="en-US" sz="1700" spc="-5" dirty="0"/>
              <a:t>cores to add </a:t>
            </a:r>
            <a:r>
              <a:rPr lang="en-US" sz="1700" spc="-10" dirty="0"/>
              <a:t>performance</a:t>
            </a:r>
          </a:p>
          <a:p>
            <a:pPr marL="742950" lvl="1" indent="-228600">
              <a:lnSpc>
                <a:spcPct val="90000"/>
              </a:lnSpc>
              <a:spcBef>
                <a:spcPts val="580"/>
              </a:spcBef>
              <a:buSzPct val="63265"/>
              <a:buFont typeface="Arial" panose="020B0604020202020204" pitchFamily="34" charset="0"/>
              <a:buChar char="•"/>
              <a:tabLst>
                <a:tab pos="285115" algn="l"/>
                <a:tab pos="285750" algn="l"/>
              </a:tabLst>
            </a:pPr>
            <a:r>
              <a:rPr lang="en-US" sz="1700" spc="-5" dirty="0"/>
              <a:t>Keep</a:t>
            </a:r>
            <a:r>
              <a:rPr lang="en-US" sz="1700" spc="-10" dirty="0"/>
              <a:t> </a:t>
            </a:r>
            <a:r>
              <a:rPr lang="en-US" sz="1700" dirty="0"/>
              <a:t>clock</a:t>
            </a:r>
            <a:r>
              <a:rPr lang="en-US" sz="1700" spc="-5" dirty="0"/>
              <a:t> frequency same or reduced</a:t>
            </a:r>
            <a:endParaRPr lang="en-US" sz="1700" dirty="0"/>
          </a:p>
          <a:p>
            <a:pPr marL="742950" lvl="1" indent="-228600">
              <a:lnSpc>
                <a:spcPct val="90000"/>
              </a:lnSpc>
              <a:spcBef>
                <a:spcPts val="480"/>
              </a:spcBef>
              <a:buSzPct val="63265"/>
              <a:buFont typeface="Arial" panose="020B0604020202020204" pitchFamily="34" charset="0"/>
              <a:buChar char="•"/>
              <a:tabLst>
                <a:tab pos="285115" algn="l"/>
                <a:tab pos="285750" algn="l"/>
              </a:tabLst>
            </a:pPr>
            <a:r>
              <a:rPr lang="en-US" sz="1700" spc="-5" dirty="0"/>
              <a:t>Keep</a:t>
            </a:r>
            <a:r>
              <a:rPr lang="en-US" sz="1700" spc="-10" dirty="0"/>
              <a:t> </a:t>
            </a:r>
            <a:r>
              <a:rPr lang="en-US" sz="1700" spc="-5" dirty="0"/>
              <a:t>lid</a:t>
            </a:r>
            <a:r>
              <a:rPr lang="en-US" sz="1700" dirty="0"/>
              <a:t> </a:t>
            </a:r>
            <a:r>
              <a:rPr lang="en-US" sz="1700" spc="-5" dirty="0"/>
              <a:t>on</a:t>
            </a:r>
            <a:r>
              <a:rPr lang="en-US" sz="1700" spc="-10" dirty="0"/>
              <a:t> </a:t>
            </a:r>
            <a:r>
              <a:rPr lang="en-US" sz="1700" spc="-5" dirty="0"/>
              <a:t>power</a:t>
            </a:r>
            <a:r>
              <a:rPr lang="en-US" sz="1700" dirty="0"/>
              <a:t> </a:t>
            </a:r>
            <a:r>
              <a:rPr lang="en-US" sz="1700" spc="-5" dirty="0"/>
              <a:t>requirements</a:t>
            </a:r>
            <a:endParaRPr lang="en-US" sz="1700" dirty="0"/>
          </a:p>
          <a:p>
            <a:pPr marL="424180" indent="-228600">
              <a:lnSpc>
                <a:spcPct val="90000"/>
              </a:lnSpc>
              <a:spcBef>
                <a:spcPts val="480"/>
              </a:spcBef>
              <a:buSzPct val="63265"/>
              <a:buFont typeface="Arial" panose="020B0604020202020204" pitchFamily="34" charset="0"/>
              <a:buChar char="•"/>
              <a:tabLst>
                <a:tab pos="423545" algn="l"/>
                <a:tab pos="424180" algn="l"/>
                <a:tab pos="3198495" algn="l"/>
                <a:tab pos="3543935" algn="l"/>
              </a:tabLst>
            </a:pPr>
            <a:endParaRPr lang="en-US" sz="1700" dirty="0"/>
          </a:p>
        </p:txBody>
      </p:sp>
      <p:pic>
        <p:nvPicPr>
          <p:cNvPr id="9" name="object 9"/>
          <p:cNvPicPr/>
          <p:nvPr/>
        </p:nvPicPr>
        <p:blipFill rotWithShape="1">
          <a:blip r:embed="rId2" cstate="print"/>
          <a:srcRect l="1877" r="4602" b="2"/>
          <a:stretch/>
        </p:blipFill>
        <p:spPr>
          <a:xfrm>
            <a:off x="8102785" y="577844"/>
            <a:ext cx="3150341" cy="2481080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</p:spPr>
      </p:pic>
      <p:pic>
        <p:nvPicPr>
          <p:cNvPr id="12" name="object 10">
            <a:extLst>
              <a:ext uri="{FF2B5EF4-FFF2-40B4-BE49-F238E27FC236}">
                <a16:creationId xmlns:a16="http://schemas.microsoft.com/office/drawing/2014/main" id="{ECEEECA4-A37F-4064-BE1D-74C6049E3A53}"/>
              </a:ext>
            </a:extLst>
          </p:cNvPr>
          <p:cNvPicPr/>
          <p:nvPr/>
        </p:nvPicPr>
        <p:blipFill rotWithShape="1">
          <a:blip r:embed="rId3" cstate="print"/>
          <a:srcRect t="15779" r="-1" b="-1"/>
          <a:stretch/>
        </p:blipFill>
        <p:spPr>
          <a:xfrm>
            <a:off x="7890727" y="366612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68D2031-C6D5-4D5E-8B36-766609694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20 years of NoCs | SIGARCH">
            <a:extLst>
              <a:ext uri="{FF2B5EF4-FFF2-40B4-BE49-F238E27FC236}">
                <a16:creationId xmlns:a16="http://schemas.microsoft.com/office/drawing/2014/main" id="{FA986E52-7A29-4759-A1DC-4D76B6255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4" t="909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FBA44-59B1-4676-83C2-CB73648E7336}"/>
              </a:ext>
            </a:extLst>
          </p:cNvPr>
          <p:cNvSpPr txBox="1"/>
          <p:nvPr/>
        </p:nvSpPr>
        <p:spPr>
          <a:xfrm>
            <a:off x="8342909" y="1233371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4400" dirty="0"/>
              <a:t>Thank You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Next: Parallel Computer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13EBAB-9C25-4B77-9577-60E740322EB0}"/>
                  </a:ext>
                </a:extLst>
              </p14:cNvPr>
              <p14:cNvContentPartPr/>
              <p14:nvPr/>
            </p14:nvContentPartPr>
            <p14:xfrm>
              <a:off x="988510" y="848453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13EBAB-9C25-4B77-9577-60E740322E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510" y="847553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94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E94E0A-37A1-4CAA-807E-AB216139C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Parallel</a:t>
            </a:r>
            <a:endParaRPr lang="en-MY" sz="54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16CCD-5C7B-4F7D-A4A2-343483A4E3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500" dirty="0"/>
              <a:t>A parallel computer is a computer system that uses  multiple processing elements simultaneously in a  cooperative manner to solve a computational problem</a:t>
            </a:r>
          </a:p>
          <a:p>
            <a:r>
              <a:rPr lang="en-US" sz="1500" dirty="0"/>
              <a:t>Parallel processing includes techniques and technologies  that make it possible to compute in parallel</a:t>
            </a:r>
          </a:p>
          <a:p>
            <a:pPr lvl="1"/>
            <a:r>
              <a:rPr lang="en-US" sz="1500" dirty="0"/>
              <a:t>Hardware, networks, operating systems, parallel libraries,  languages, compilers, algorithms, tools, …</a:t>
            </a:r>
          </a:p>
          <a:p>
            <a:r>
              <a:rPr lang="en-US" sz="1500" dirty="0"/>
              <a:t>Parallel computing is an evolution of serial computing</a:t>
            </a:r>
          </a:p>
          <a:p>
            <a:pPr lvl="1"/>
            <a:r>
              <a:rPr lang="en-US" sz="1500" dirty="0"/>
              <a:t>Parallelism is natural</a:t>
            </a:r>
          </a:p>
          <a:p>
            <a:pPr lvl="1"/>
            <a:r>
              <a:rPr lang="en-US" sz="1500" dirty="0"/>
              <a:t>Computing problems differ in level / type of parallelism</a:t>
            </a:r>
          </a:p>
          <a:p>
            <a:pPr lvl="1"/>
            <a:endParaRPr lang="en-MY" sz="1500" dirty="0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EC3D6B7-DF50-4081-8197-32B2EBDFF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907312"/>
            <a:ext cx="5458968" cy="3043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1133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E14A68-6910-445E-B0AB-525CFAEF6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Concepts</a:t>
            </a:r>
            <a:endParaRPr lang="en-MY" sz="540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DFC6ABF-8376-4FB8-8A0A-EB0526A9A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b="1" dirty="0"/>
              <a:t>Parallel computer </a:t>
            </a:r>
            <a:r>
              <a:rPr lang="en-US" sz="2200" dirty="0"/>
              <a:t>- A multiple-processor computer system that supporting parallel programming and computation.</a:t>
            </a:r>
          </a:p>
          <a:p>
            <a:r>
              <a:rPr lang="en-US" sz="2200" b="1" dirty="0"/>
              <a:t>Parallel Computing </a:t>
            </a:r>
            <a:r>
              <a:rPr lang="en-US" sz="2200" dirty="0"/>
              <a:t>- The use of parallel computer to reduce the time needed to solve a single computational problem.</a:t>
            </a:r>
          </a:p>
          <a:p>
            <a:r>
              <a:rPr lang="en-US" sz="2200" b="1" dirty="0"/>
              <a:t>Parallel Programming </a:t>
            </a:r>
            <a:r>
              <a:rPr lang="en-US" sz="2200" dirty="0"/>
              <a:t>– Computer programming in a language that allows programmers to indicate how different portions of computation may be executed concurrently by different processors. </a:t>
            </a:r>
            <a:endParaRPr lang="en-MY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B83746-83F7-417C-8627-1DF7256F0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1682962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0" name="Rectangle 7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7562A-B720-4F43-B1F4-31D39D0C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Concurrency</a:t>
            </a:r>
            <a:endParaRPr lang="en-MY" sz="5400" dirty="0"/>
          </a:p>
        </p:txBody>
      </p:sp>
      <p:sp>
        <p:nvSpPr>
          <p:cNvPr id="8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14376D-F9D3-441B-A7DA-F67C0E23E2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400"/>
              <a:t>Consider multiple tasks to be executed in a computer  </a:t>
            </a:r>
          </a:p>
          <a:p>
            <a:r>
              <a:rPr lang="en-US" sz="1400"/>
              <a:t>Tasks are concurrent with respect to each if</a:t>
            </a:r>
          </a:p>
          <a:p>
            <a:pPr lvl="1"/>
            <a:r>
              <a:rPr lang="en-US" sz="1400"/>
              <a:t>They can execute at the same time (concurrent execution)  Implies that there are no dependencies between the tasks</a:t>
            </a:r>
          </a:p>
          <a:p>
            <a:r>
              <a:rPr lang="en-US" sz="1400"/>
              <a:t>Dependencies</a:t>
            </a:r>
          </a:p>
          <a:p>
            <a:pPr lvl="1"/>
            <a:r>
              <a:rPr lang="en-US" sz="1400"/>
              <a:t>If a task requires results produced by other tasks in order to  execute correctly, the task’s execution is dependent</a:t>
            </a:r>
          </a:p>
          <a:p>
            <a:pPr lvl="1"/>
            <a:r>
              <a:rPr lang="en-US" sz="1400"/>
              <a:t>If two tasks are dependent, they are not concurrent  Some form of synchronization must be used to enforce  (satisfy) dependencies</a:t>
            </a:r>
          </a:p>
          <a:p>
            <a:r>
              <a:rPr lang="en-US" sz="1400"/>
              <a:t>Concurrency is fundamental to computer science</a:t>
            </a:r>
          </a:p>
          <a:p>
            <a:pPr lvl="1"/>
            <a:r>
              <a:rPr lang="en-US" sz="1400"/>
              <a:t>Operating systems, databases, networking, …</a:t>
            </a:r>
          </a:p>
          <a:p>
            <a:endParaRPr lang="en-US" sz="1400"/>
          </a:p>
          <a:p>
            <a:endParaRPr lang="en-US" sz="1400"/>
          </a:p>
          <a:p>
            <a:endParaRPr lang="en-MY" sz="140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EF068937-8753-4AB4-9782-9752267068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2589683"/>
            <a:ext cx="5458968" cy="167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355450-1B32-4681-9B05-1599A2A41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4</a:t>
            </a:fld>
            <a:endParaRPr lang="en-MY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B9CCBB37-E5A8-4574-807F-F55E8603ECD8}"/>
                  </a:ext>
                </a:extLst>
              </p14:cNvPr>
              <p14:cNvContentPartPr/>
              <p14:nvPr/>
            </p14:nvContentPartPr>
            <p14:xfrm>
              <a:off x="2258915" y="-1635607"/>
              <a:ext cx="360" cy="3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B9CCBB37-E5A8-4574-807F-F55E8603ECD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0275" y="-164460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996961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02FADC-67C1-44B7-ACB2-E56A3DB5B4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Concurrency and Parallelism</a:t>
            </a:r>
            <a:endParaRPr lang="en-MY" sz="5400" dirty="0"/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1566D-1EB8-49EB-BAA4-494378FF0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Refer to related but different things.</a:t>
            </a:r>
          </a:p>
          <a:p>
            <a:r>
              <a:rPr lang="en-US" sz="2200" dirty="0"/>
              <a:t>Concurrent</a:t>
            </a:r>
          </a:p>
          <a:p>
            <a:pPr lvl="1"/>
            <a:r>
              <a:rPr lang="en-US" sz="2200" dirty="0"/>
              <a:t>A concurrent program has multiple logical threads of control. These threads may or may not run in parallel.</a:t>
            </a:r>
          </a:p>
          <a:p>
            <a:r>
              <a:rPr lang="en-US" sz="2200" dirty="0"/>
              <a:t>Parallel</a:t>
            </a:r>
          </a:p>
          <a:p>
            <a:pPr lvl="1"/>
            <a:r>
              <a:rPr lang="en-US" sz="2200" dirty="0"/>
              <a:t>A parallel program potentially runs more quickly than a sequential program by executing different parts of the computation simultaneously (in parallel).</a:t>
            </a:r>
          </a:p>
          <a:p>
            <a:pPr lvl="1"/>
            <a:r>
              <a:rPr lang="en-US" sz="2200" dirty="0"/>
              <a:t>It may or may not have more than one logical thread of control.</a:t>
            </a:r>
            <a:endParaRPr lang="en-MY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2B21E3-C7B5-4FAE-A618-8724614A4B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35521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5F455-7EB3-466A-A09B-A462A0B45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 fontScale="90000"/>
          </a:bodyPr>
          <a:lstStyle/>
          <a:p>
            <a:r>
              <a:rPr lang="en-US" sz="5000" dirty="0"/>
              <a:t>Parallel Concurrent Execution</a:t>
            </a:r>
            <a:endParaRPr lang="en-MY" sz="5000" dirty="0"/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76E7E-5961-4E41-A8A1-3BF3CFC65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900" dirty="0"/>
              <a:t>Making progress on more than one task seemingly at the same time on more than on CPU.</a:t>
            </a:r>
          </a:p>
          <a:p>
            <a:r>
              <a:rPr lang="en-US" sz="1600" dirty="0"/>
              <a:t>Concurrent is not the same as parallel!	</a:t>
            </a:r>
          </a:p>
          <a:p>
            <a:r>
              <a:rPr lang="en-US" sz="1600" dirty="0"/>
              <a:t>Why?  </a:t>
            </a:r>
          </a:p>
          <a:p>
            <a:r>
              <a:rPr lang="en-US" sz="1600" dirty="0"/>
              <a:t>Parallel execution:</a:t>
            </a:r>
          </a:p>
          <a:p>
            <a:pPr lvl="1"/>
            <a:r>
              <a:rPr lang="en-US" sz="1600" dirty="0"/>
              <a:t>Concurrent tasks execute at the same time</a:t>
            </a:r>
          </a:p>
          <a:p>
            <a:pPr lvl="1"/>
            <a:r>
              <a:rPr lang="en-US" sz="1600" dirty="0"/>
              <a:t>Multiple (processing) resources must be available</a:t>
            </a:r>
            <a:r>
              <a:rPr lang="en-US" sz="1200" dirty="0"/>
              <a:t>	</a:t>
            </a:r>
          </a:p>
          <a:p>
            <a:pPr lvl="1"/>
            <a:endParaRPr lang="en-US" sz="1200" dirty="0"/>
          </a:p>
          <a:p>
            <a:pPr lvl="1"/>
            <a:endParaRPr lang="en-MY" sz="15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F48ED86-2511-48A6-97EF-9EF16D1F5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9048" y="1845898"/>
            <a:ext cx="5458968" cy="3166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36484-70A7-47EE-B03F-E4892E4AA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6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5230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3D309-8A31-4884-B288-888B56AFD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 dirty="0"/>
              <a:t>Parallelism</a:t>
            </a:r>
            <a:endParaRPr lang="en-MY" sz="5400" dirty="0"/>
          </a:p>
        </p:txBody>
      </p:sp>
      <p:sp>
        <p:nvSpPr>
          <p:cNvPr id="22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F4654-A422-4D22-8898-5FD3B6E06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5" y="2660904"/>
            <a:ext cx="5947417" cy="3547872"/>
          </a:xfrm>
        </p:spPr>
        <p:txBody>
          <a:bodyPr anchor="t">
            <a:noAutofit/>
          </a:bodyPr>
          <a:lstStyle/>
          <a:p>
            <a:r>
              <a:rPr lang="en-US" sz="1600" dirty="0"/>
              <a:t>An application splits its tasks up into smaller subtasks which can be processed in parallel, for instance on multiple CPUs at the exact same time.</a:t>
            </a:r>
          </a:p>
          <a:p>
            <a:r>
              <a:rPr lang="en-US" sz="1600" dirty="0"/>
              <a:t>There are granularities of parallelism (parallel execution) in  programs</a:t>
            </a:r>
          </a:p>
          <a:p>
            <a:pPr lvl="1"/>
            <a:r>
              <a:rPr lang="en-US" sz="1600" dirty="0"/>
              <a:t>Processes, threads, routines, statements, instructions, …</a:t>
            </a:r>
          </a:p>
          <a:p>
            <a:pPr lvl="1"/>
            <a:r>
              <a:rPr lang="en-US" sz="1600" dirty="0"/>
              <a:t>Think about what are the software elements that execute concurrently</a:t>
            </a:r>
          </a:p>
          <a:p>
            <a:r>
              <a:rPr lang="en-US" sz="1600" dirty="0"/>
              <a:t>These must be supported by hardware resources</a:t>
            </a:r>
          </a:p>
          <a:p>
            <a:pPr lvl="1"/>
            <a:r>
              <a:rPr lang="en-US" sz="1600" dirty="0"/>
              <a:t>Processors, cores, … (execution of instructions)</a:t>
            </a:r>
          </a:p>
          <a:p>
            <a:pPr lvl="1"/>
            <a:r>
              <a:rPr lang="en-US" sz="1600" dirty="0"/>
              <a:t>Memory, DMA, networks, … (other associated operations)</a:t>
            </a:r>
          </a:p>
          <a:p>
            <a:pPr lvl="1"/>
            <a:r>
              <a:rPr lang="en-US" sz="1600" dirty="0"/>
              <a:t>All aspects of computer architecture offer opportunities for parallel  hardware execution</a:t>
            </a:r>
          </a:p>
          <a:p>
            <a:r>
              <a:rPr lang="en-US" sz="1600" dirty="0"/>
              <a:t>Concurrency is a necessary condition for parallelism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E02254C2-2E19-41FB-9E41-BAA62441C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39128" y="1511537"/>
            <a:ext cx="4818888" cy="338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5B5A67-2AE2-4B94-8A5D-2A2DA080A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7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6553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F533A-02FE-48C0-99C7-23F13FD65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Concurrency and Parallelism</a:t>
            </a:r>
            <a:endParaRPr lang="en-MY" sz="5400" dirty="0"/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205914-FD35-49BF-A9BB-B4A42B6BD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Running parallel threads of execution is important</a:t>
            </a:r>
          </a:p>
          <a:p>
            <a:r>
              <a:rPr lang="en-US" sz="2200" dirty="0"/>
              <a:t>Making use of parallelism implies concurrency</a:t>
            </a:r>
          </a:p>
          <a:p>
            <a:pPr lvl="1"/>
            <a:r>
              <a:rPr lang="en-US" sz="2200" dirty="0"/>
              <a:t>Multiple actions running at the same time</a:t>
            </a:r>
          </a:p>
          <a:p>
            <a:pPr lvl="1"/>
            <a:r>
              <a:rPr lang="en-US" sz="2200" dirty="0"/>
              <a:t>Or executed, or appears to do certain tasks</a:t>
            </a:r>
          </a:p>
          <a:p>
            <a:r>
              <a:rPr lang="en-US" sz="2200" dirty="0"/>
              <a:t>This can be difficult</a:t>
            </a:r>
          </a:p>
          <a:p>
            <a:pPr lvl="1"/>
            <a:r>
              <a:rPr lang="en-US" sz="2200" dirty="0"/>
              <a:t>Two tasks or executions that may depends on the other executions</a:t>
            </a:r>
          </a:p>
          <a:p>
            <a:pPr lvl="1"/>
            <a:r>
              <a:rPr lang="en-US" sz="2200" dirty="0"/>
              <a:t>Thus, parallelism will make the execution order is non-deterministic</a:t>
            </a:r>
          </a:p>
          <a:p>
            <a:pPr lvl="1"/>
            <a:r>
              <a:rPr lang="en-US" sz="2200" dirty="0"/>
              <a:t>If it not controlled (synchronized), output could be different and intractable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74024-2427-4621-AD22-08CD5934D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1670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Concurrency vs. Parallelism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Concurrent execution on a single-core system: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Parallel execution on a dual-core system: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3B9EA5-CE9A-4950-A80C-5ADF06B45BB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925504" y="2575671"/>
            <a:ext cx="99174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Core 1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058399" y="2621412"/>
          <a:ext cx="467265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1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P1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P2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P3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P4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P1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P2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P3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P4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P1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>
                    <a:solidFill>
                      <a:srgbClr val="ED7D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Arrow Connector 9"/>
          <p:cNvCxnSpPr/>
          <p:nvPr/>
        </p:nvCxnSpPr>
        <p:spPr>
          <a:xfrm>
            <a:off x="4070673" y="3228013"/>
            <a:ext cx="4639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987985" y="3306611"/>
            <a:ext cx="80502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016081" y="5644955"/>
            <a:ext cx="99174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Core 2</a:t>
            </a: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4148976" y="5690696"/>
          <a:ext cx="467265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1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P2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P4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P2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P4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P2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P4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P2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P4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P2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4" name="Straight Arrow Connector 13"/>
          <p:cNvCxnSpPr/>
          <p:nvPr/>
        </p:nvCxnSpPr>
        <p:spPr>
          <a:xfrm>
            <a:off x="4161250" y="6297297"/>
            <a:ext cx="463965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078562" y="6375895"/>
            <a:ext cx="80502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Time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015935" y="5000728"/>
            <a:ext cx="99174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Core 1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/>
        </p:nvGraphicFramePr>
        <p:xfrm>
          <a:off x="4148830" y="5046469"/>
          <a:ext cx="4672654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3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7339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1211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/>
                        <a:t>P1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P3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P1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P3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P1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P3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P1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P3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P1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/>
                        <a:t>…</a:t>
                      </a:r>
                    </a:p>
                  </a:txBody>
                  <a:tcPr>
                    <a:solidFill>
                      <a:srgbClr val="EE803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CF0A86A-CD32-41EC-9AD8-D7F124F943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21" t="35000" r="22483" b="61741"/>
          <a:stretch/>
        </p:blipFill>
        <p:spPr>
          <a:xfrm>
            <a:off x="953588" y="1417319"/>
            <a:ext cx="2921969" cy="27336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8BE8391-596B-4B4A-80C5-A4B3E3571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21" t="35000" r="22483" b="61741"/>
          <a:stretch/>
        </p:blipFill>
        <p:spPr>
          <a:xfrm>
            <a:off x="3871045" y="1416089"/>
            <a:ext cx="2921969" cy="2733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87A329-6E3B-4443-849C-0173C1D8FE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321" t="35000" r="22483" b="61741"/>
          <a:stretch/>
        </p:blipFill>
        <p:spPr>
          <a:xfrm>
            <a:off x="4350016" y="1416678"/>
            <a:ext cx="2921969" cy="27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207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13128</TotalTime>
  <Words>1044</Words>
  <Application>Microsoft Office PowerPoint</Application>
  <PresentationFormat>Widescreen</PresentationFormat>
  <Paragraphs>179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Introduction</vt:lpstr>
      <vt:lpstr>Parallel</vt:lpstr>
      <vt:lpstr>Concepts</vt:lpstr>
      <vt:lpstr>Concurrency</vt:lpstr>
      <vt:lpstr>Concurrency and Parallelism</vt:lpstr>
      <vt:lpstr>Parallel Concurrent Execution</vt:lpstr>
      <vt:lpstr>Parallelism</vt:lpstr>
      <vt:lpstr>Concurrency and Parallelism</vt:lpstr>
      <vt:lpstr>Concurrency vs. Parallelism</vt:lpstr>
      <vt:lpstr>PowerPoint Presentation</vt:lpstr>
      <vt:lpstr>Other examples</vt:lpstr>
      <vt:lpstr>Activity</vt:lpstr>
      <vt:lpstr>Why Parallel Processing?</vt:lpstr>
      <vt:lpstr>Why Parallel Processing?</vt:lpstr>
      <vt:lpstr>Why Parallel Processing?</vt:lpstr>
      <vt:lpstr>Why Parallel Processing?</vt:lpstr>
      <vt:lpstr>PowerPoint Presentation</vt:lpstr>
      <vt:lpstr>What has happened in the last several years?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SAMRY@MOHD SHAMRIE SAININ</dc:creator>
  <cp:lastModifiedBy>Ayman Alani</cp:lastModifiedBy>
  <cp:revision>67</cp:revision>
  <dcterms:created xsi:type="dcterms:W3CDTF">2021-03-23T00:49:09Z</dcterms:created>
  <dcterms:modified xsi:type="dcterms:W3CDTF">2022-10-17T04:48:42Z</dcterms:modified>
</cp:coreProperties>
</file>